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42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mbrechts, J.J. (Jonas)" userId="b7c92a70-0da2-4b5d-b517-de5e14dc6489" providerId="ADAL" clId="{38D685D1-F883-4D2E-A98B-F9C37644DE85}"/>
    <pc:docChg chg="custSel modSld">
      <pc:chgData name="Lembrechts, J.J. (Jonas)" userId="b7c92a70-0da2-4b5d-b517-de5e14dc6489" providerId="ADAL" clId="{38D685D1-F883-4D2E-A98B-F9C37644DE85}" dt="2025-02-10T21:51:38.751" v="0" actId="478"/>
      <pc:docMkLst>
        <pc:docMk/>
      </pc:docMkLst>
      <pc:sldChg chg="delSp mod">
        <pc:chgData name="Lembrechts, J.J. (Jonas)" userId="b7c92a70-0da2-4b5d-b517-de5e14dc6489" providerId="ADAL" clId="{38D685D1-F883-4D2E-A98B-F9C37644DE85}" dt="2025-02-10T21:51:38.751" v="0" actId="478"/>
        <pc:sldMkLst>
          <pc:docMk/>
          <pc:sldMk cId="3815126206" sldId="258"/>
        </pc:sldMkLst>
        <pc:spChg chg="del">
          <ac:chgData name="Lembrechts, J.J. (Jonas)" userId="b7c92a70-0da2-4b5d-b517-de5e14dc6489" providerId="ADAL" clId="{38D685D1-F883-4D2E-A98B-F9C37644DE85}" dt="2025-02-10T21:51:38.751" v="0" actId="478"/>
          <ac:spMkLst>
            <pc:docMk/>
            <pc:sldMk cId="3815126206" sldId="258"/>
            <ac:spMk id="2" creationId="{E1DB9367-3C4E-DB7F-E441-47E67D1BC3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3905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1820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066614" y="846700"/>
            <a:ext cx="3600000" cy="3600000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5157700" y="1205350"/>
            <a:ext cx="3394942" cy="2951217"/>
            <a:chOff x="661900" y="1129150"/>
            <a:chExt cx="3394942" cy="2951217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2826469" y="1129150"/>
              <a:ext cx="1230372" cy="1087139"/>
              <a:chOff x="2826469" y="1129150"/>
              <a:chExt cx="1230372" cy="1087139"/>
            </a:xfrm>
          </p:grpSpPr>
          <p:grpSp>
            <p:nvGrpSpPr>
              <p:cNvPr id="57" name="Google Shape;57;p13"/>
              <p:cNvGrpSpPr/>
              <p:nvPr/>
            </p:nvGrpSpPr>
            <p:grpSpPr>
              <a:xfrm>
                <a:off x="3545436" y="1129150"/>
                <a:ext cx="511406" cy="459900"/>
                <a:chOff x="3545436" y="1129150"/>
                <a:chExt cx="511406" cy="459900"/>
              </a:xfrm>
            </p:grpSpPr>
            <p:sp>
              <p:nvSpPr>
                <p:cNvPr id="58" name="Google Shape;58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59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60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1" name="Google Shape;61;p13"/>
              <p:cNvGrpSpPr/>
              <p:nvPr/>
            </p:nvGrpSpPr>
            <p:grpSpPr>
              <a:xfrm>
                <a:off x="2826469" y="1129856"/>
                <a:ext cx="511406" cy="459900"/>
                <a:chOff x="3545436" y="1129150"/>
                <a:chExt cx="511406" cy="459900"/>
              </a:xfrm>
            </p:grpSpPr>
            <p:sp>
              <p:nvSpPr>
                <p:cNvPr id="62" name="Google Shape;62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63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64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5" name="Google Shape;65;p13"/>
              <p:cNvGrpSpPr/>
              <p:nvPr/>
            </p:nvGrpSpPr>
            <p:grpSpPr>
              <a:xfrm>
                <a:off x="3182775" y="1756389"/>
                <a:ext cx="511406" cy="459900"/>
                <a:chOff x="3545436" y="1129150"/>
                <a:chExt cx="511406" cy="459900"/>
              </a:xfrm>
            </p:grpSpPr>
            <p:sp>
              <p:nvSpPr>
                <p:cNvPr id="66" name="Google Shape;66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67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68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9" name="Google Shape;69;p13"/>
            <p:cNvGrpSpPr/>
            <p:nvPr/>
          </p:nvGrpSpPr>
          <p:grpSpPr>
            <a:xfrm>
              <a:off x="661900" y="1129153"/>
              <a:ext cx="1230372" cy="1087139"/>
              <a:chOff x="2826469" y="1129150"/>
              <a:chExt cx="1230372" cy="1087139"/>
            </a:xfrm>
          </p:grpSpPr>
          <p:grpSp>
            <p:nvGrpSpPr>
              <p:cNvPr id="70" name="Google Shape;70;p13"/>
              <p:cNvGrpSpPr/>
              <p:nvPr/>
            </p:nvGrpSpPr>
            <p:grpSpPr>
              <a:xfrm>
                <a:off x="3545436" y="1129150"/>
                <a:ext cx="511406" cy="459900"/>
                <a:chOff x="3545436" y="1129150"/>
                <a:chExt cx="511406" cy="459900"/>
              </a:xfrm>
            </p:grpSpPr>
            <p:sp>
              <p:nvSpPr>
                <p:cNvPr id="71" name="Google Shape;71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72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73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4" name="Google Shape;74;p13"/>
              <p:cNvGrpSpPr/>
              <p:nvPr/>
            </p:nvGrpSpPr>
            <p:grpSpPr>
              <a:xfrm>
                <a:off x="2826469" y="1129856"/>
                <a:ext cx="511406" cy="459900"/>
                <a:chOff x="3545436" y="1129150"/>
                <a:chExt cx="511406" cy="459900"/>
              </a:xfrm>
            </p:grpSpPr>
            <p:sp>
              <p:nvSpPr>
                <p:cNvPr id="75" name="Google Shape;75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76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77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8" name="Google Shape;78;p13"/>
              <p:cNvGrpSpPr/>
              <p:nvPr/>
            </p:nvGrpSpPr>
            <p:grpSpPr>
              <a:xfrm>
                <a:off x="3182775" y="1756389"/>
                <a:ext cx="511406" cy="459900"/>
                <a:chOff x="3545436" y="1129150"/>
                <a:chExt cx="511406" cy="459900"/>
              </a:xfrm>
            </p:grpSpPr>
            <p:sp>
              <p:nvSpPr>
                <p:cNvPr id="79" name="Google Shape;79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80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2" name="Google Shape;82;p13"/>
            <p:cNvGrpSpPr/>
            <p:nvPr/>
          </p:nvGrpSpPr>
          <p:grpSpPr>
            <a:xfrm>
              <a:off x="1745558" y="2993228"/>
              <a:ext cx="1230372" cy="1087139"/>
              <a:chOff x="2826469" y="1129150"/>
              <a:chExt cx="1230372" cy="1087139"/>
            </a:xfrm>
          </p:grpSpPr>
          <p:grpSp>
            <p:nvGrpSpPr>
              <p:cNvPr id="83" name="Google Shape;83;p13"/>
              <p:cNvGrpSpPr/>
              <p:nvPr/>
            </p:nvGrpSpPr>
            <p:grpSpPr>
              <a:xfrm>
                <a:off x="3545436" y="1129150"/>
                <a:ext cx="511406" cy="459900"/>
                <a:chOff x="3545436" y="1129150"/>
                <a:chExt cx="511406" cy="459900"/>
              </a:xfrm>
            </p:grpSpPr>
            <p:sp>
              <p:nvSpPr>
                <p:cNvPr id="84" name="Google Shape;84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85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86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7" name="Google Shape;87;p13"/>
              <p:cNvGrpSpPr/>
              <p:nvPr/>
            </p:nvGrpSpPr>
            <p:grpSpPr>
              <a:xfrm>
                <a:off x="2826469" y="1129856"/>
                <a:ext cx="511406" cy="459900"/>
                <a:chOff x="3545436" y="1129150"/>
                <a:chExt cx="511406" cy="459900"/>
              </a:xfrm>
            </p:grpSpPr>
            <p:sp>
              <p:nvSpPr>
                <p:cNvPr id="88" name="Google Shape;88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90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1" name="Google Shape;91;p13"/>
              <p:cNvGrpSpPr/>
              <p:nvPr/>
            </p:nvGrpSpPr>
            <p:grpSpPr>
              <a:xfrm>
                <a:off x="3182775" y="1756389"/>
                <a:ext cx="511406" cy="459900"/>
                <a:chOff x="3545436" y="1129150"/>
                <a:chExt cx="511406" cy="459900"/>
              </a:xfrm>
            </p:grpSpPr>
            <p:sp>
              <p:nvSpPr>
                <p:cNvPr id="92" name="Google Shape;92;p13"/>
                <p:cNvSpPr/>
                <p:nvPr/>
              </p:nvSpPr>
              <p:spPr>
                <a:xfrm>
                  <a:off x="3545436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93;p13"/>
                <p:cNvSpPr/>
                <p:nvPr/>
              </p:nvSpPr>
              <p:spPr>
                <a:xfrm>
                  <a:off x="3901742" y="1129150"/>
                  <a:ext cx="155100" cy="155100"/>
                </a:xfrm>
                <a:prstGeom prst="ellipse">
                  <a:avLst/>
                </a:prstGeom>
                <a:solidFill>
                  <a:srgbClr val="CCCCCC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94;p13"/>
                <p:cNvSpPr/>
                <p:nvPr/>
              </p:nvSpPr>
              <p:spPr>
                <a:xfrm>
                  <a:off x="3731703" y="1433950"/>
                  <a:ext cx="155100" cy="1551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>
                  <a:solidFill>
                    <a:srgbClr val="59595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95" name="Google Shape;95;p13"/>
          <p:cNvSpPr txBox="1"/>
          <p:nvPr/>
        </p:nvSpPr>
        <p:spPr>
          <a:xfrm>
            <a:off x="6812850" y="3869525"/>
            <a:ext cx="18537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0000"/>
                </a:solidFill>
              </a:rPr>
              <a:t>required plots</a:t>
            </a:r>
            <a:endParaRPr b="1">
              <a:solidFill>
                <a:srgbClr val="FF0000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optional </a:t>
            </a:r>
            <a:r>
              <a:rPr lang="en-GB" b="1">
                <a:solidFill>
                  <a:srgbClr val="B7B7B7"/>
                </a:solidFill>
              </a:rPr>
              <a:t>plots</a:t>
            </a:r>
            <a:endParaRPr b="1">
              <a:solidFill>
                <a:srgbClr val="B7B7B7"/>
              </a:solidFill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169075" y="552000"/>
            <a:ext cx="339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BTO Breeding Bird Survey grid cell</a:t>
            </a:r>
            <a:endParaRPr/>
          </a:p>
        </p:txBody>
      </p:sp>
      <p:cxnSp>
        <p:nvCxnSpPr>
          <p:cNvPr id="97" name="Google Shape;97;p13"/>
          <p:cNvCxnSpPr/>
          <p:nvPr/>
        </p:nvCxnSpPr>
        <p:spPr>
          <a:xfrm>
            <a:off x="5197128" y="1088225"/>
            <a:ext cx="3323100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98" name="Google Shape;98;p13"/>
          <p:cNvSpPr txBox="1"/>
          <p:nvPr/>
        </p:nvSpPr>
        <p:spPr>
          <a:xfrm>
            <a:off x="6252825" y="1016250"/>
            <a:ext cx="122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900m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6326925" y="2692650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300m</a:t>
            </a:r>
            <a:endParaRPr/>
          </a:p>
        </p:txBody>
      </p:sp>
      <p:cxnSp>
        <p:nvCxnSpPr>
          <p:cNvPr id="100" name="Google Shape;100;p13"/>
          <p:cNvCxnSpPr/>
          <p:nvPr/>
        </p:nvCxnSpPr>
        <p:spPr>
          <a:xfrm>
            <a:off x="6326000" y="2993225"/>
            <a:ext cx="1079400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stealth" w="med" len="med"/>
            <a:tailEnd type="stealth" w="med" len="med"/>
          </a:ln>
        </p:spPr>
      </p:cxnSp>
      <p:cxnSp>
        <p:nvCxnSpPr>
          <p:cNvPr id="101" name="Google Shape;101;p13"/>
          <p:cNvCxnSpPr/>
          <p:nvPr/>
        </p:nvCxnSpPr>
        <p:spPr>
          <a:xfrm>
            <a:off x="7596000" y="1992750"/>
            <a:ext cx="266100" cy="37710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02" name="Google Shape;102;p13"/>
          <p:cNvSpPr txBox="1"/>
          <p:nvPr/>
        </p:nvSpPr>
        <p:spPr>
          <a:xfrm>
            <a:off x="7096467" y="2035072"/>
            <a:ext cx="63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100m</a:t>
            </a:r>
            <a:endParaRPr/>
          </a:p>
        </p:txBody>
      </p:sp>
      <p:sp>
        <p:nvSpPr>
          <p:cNvPr id="103" name="Google Shape;103;p13"/>
          <p:cNvSpPr/>
          <p:nvPr/>
        </p:nvSpPr>
        <p:spPr>
          <a:xfrm>
            <a:off x="618539" y="846688"/>
            <a:ext cx="3600000" cy="3600000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2364775" y="3869513"/>
            <a:ext cx="18537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0000"/>
                </a:solidFill>
              </a:rPr>
              <a:t>required plots</a:t>
            </a:r>
            <a:endParaRPr b="1">
              <a:solidFill>
                <a:srgbClr val="FF0000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optional </a:t>
            </a:r>
            <a:r>
              <a:rPr lang="en-GB" b="1">
                <a:solidFill>
                  <a:srgbClr val="B7B7B7"/>
                </a:solidFill>
              </a:rPr>
              <a:t>plots</a:t>
            </a:r>
            <a:endParaRPr b="1">
              <a:solidFill>
                <a:srgbClr val="B7B7B7"/>
              </a:solidFill>
            </a:endParaRPr>
          </a:p>
        </p:txBody>
      </p:sp>
      <p:cxnSp>
        <p:nvCxnSpPr>
          <p:cNvPr id="105" name="Google Shape;105;p13"/>
          <p:cNvCxnSpPr/>
          <p:nvPr/>
        </p:nvCxnSpPr>
        <p:spPr>
          <a:xfrm>
            <a:off x="749053" y="1088213"/>
            <a:ext cx="3323100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06" name="Google Shape;106;p13"/>
          <p:cNvSpPr txBox="1"/>
          <p:nvPr/>
        </p:nvSpPr>
        <p:spPr>
          <a:xfrm>
            <a:off x="1804750" y="1016238"/>
            <a:ext cx="122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900m</a:t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1878850" y="2692638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300m</a:t>
            </a:r>
            <a:endParaRPr/>
          </a:p>
        </p:txBody>
      </p:sp>
      <p:cxnSp>
        <p:nvCxnSpPr>
          <p:cNvPr id="108" name="Google Shape;108;p13"/>
          <p:cNvCxnSpPr/>
          <p:nvPr/>
        </p:nvCxnSpPr>
        <p:spPr>
          <a:xfrm>
            <a:off x="1877925" y="2993213"/>
            <a:ext cx="1079400" cy="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stealth" w="med" len="med"/>
            <a:tailEnd type="stealth" w="med" len="med"/>
          </a:ln>
        </p:spPr>
      </p:cxnSp>
      <p:cxnSp>
        <p:nvCxnSpPr>
          <p:cNvPr id="109" name="Google Shape;109;p13"/>
          <p:cNvCxnSpPr/>
          <p:nvPr/>
        </p:nvCxnSpPr>
        <p:spPr>
          <a:xfrm>
            <a:off x="3147925" y="1992738"/>
            <a:ext cx="266100" cy="377100"/>
          </a:xfrm>
          <a:prstGeom prst="straightConnector1">
            <a:avLst/>
          </a:prstGeom>
          <a:noFill/>
          <a:ln w="19050" cap="flat" cmpd="sng">
            <a:solidFill>
              <a:srgbClr val="595959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10" name="Google Shape;110;p13"/>
          <p:cNvSpPr txBox="1"/>
          <p:nvPr/>
        </p:nvSpPr>
        <p:spPr>
          <a:xfrm>
            <a:off x="2648392" y="2035060"/>
            <a:ext cx="636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100m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591145" y="100573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0000"/>
                </a:solidFill>
              </a:rPr>
              <a:t>111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947024" y="100573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112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768666" y="131053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113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1315463" y="100573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121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1671343" y="100573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122</a:t>
            </a:r>
            <a:endParaRPr b="1"/>
          </a:p>
        </p:txBody>
      </p:sp>
      <p:sp>
        <p:nvSpPr>
          <p:cNvPr id="116" name="Google Shape;116;p13"/>
          <p:cNvSpPr txBox="1"/>
          <p:nvPr/>
        </p:nvSpPr>
        <p:spPr>
          <a:xfrm>
            <a:off x="1492984" y="131053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123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934463" y="1634173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131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1290343" y="1634173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132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1111984" y="1938973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133</a:t>
            </a:r>
            <a:endParaRPr b="1"/>
          </a:p>
        </p:txBody>
      </p:sp>
      <p:sp>
        <p:nvSpPr>
          <p:cNvPr id="120" name="Google Shape;120;p13"/>
          <p:cNvSpPr txBox="1"/>
          <p:nvPr/>
        </p:nvSpPr>
        <p:spPr>
          <a:xfrm>
            <a:off x="2751545" y="1012013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0000"/>
                </a:solidFill>
              </a:rPr>
              <a:t>211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3107424" y="1012013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212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2929066" y="1316813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213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3483570" y="100367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221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3839449" y="100367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0000"/>
                </a:solidFill>
              </a:rPr>
              <a:t>222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3661091" y="1308472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223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3121415" y="1634157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231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3477294" y="1634157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232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3298935" y="1938957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0000"/>
                </a:solidFill>
              </a:rPr>
              <a:t>233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1668816" y="2869296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311</a:t>
            </a:r>
            <a:endParaRPr b="1"/>
          </a:p>
        </p:txBody>
      </p:sp>
      <p:sp>
        <p:nvSpPr>
          <p:cNvPr id="130" name="Google Shape;130;p13"/>
          <p:cNvSpPr txBox="1"/>
          <p:nvPr/>
        </p:nvSpPr>
        <p:spPr>
          <a:xfrm>
            <a:off x="2024695" y="2869296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312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1846337" y="3174096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313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2392659" y="2872188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321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2748538" y="2872188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322</a:t>
            </a:r>
            <a:endParaRPr b="1"/>
          </a:p>
        </p:txBody>
      </p:sp>
      <p:sp>
        <p:nvSpPr>
          <p:cNvPr id="134" name="Google Shape;134;p13"/>
          <p:cNvSpPr txBox="1"/>
          <p:nvPr/>
        </p:nvSpPr>
        <p:spPr>
          <a:xfrm>
            <a:off x="2570180" y="3176988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323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2037357" y="3499827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331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2393236" y="3499827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332</a:t>
            </a:r>
            <a:endParaRPr b="1">
              <a:solidFill>
                <a:srgbClr val="999999"/>
              </a:solidFill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2214878" y="3804627"/>
            <a:ext cx="55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0000"/>
                </a:solidFill>
              </a:rPr>
              <a:t>333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673275" y="552000"/>
            <a:ext cx="339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Site naming scheme</a:t>
            </a:r>
            <a:endParaRPr/>
          </a:p>
        </p:txBody>
      </p:sp>
      <p:sp>
        <p:nvSpPr>
          <p:cNvPr id="139" name="Google Shape;139;p13"/>
          <p:cNvSpPr txBox="1"/>
          <p:nvPr/>
        </p:nvSpPr>
        <p:spPr>
          <a:xfrm>
            <a:off x="75375" y="4514400"/>
            <a:ext cx="44967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Note: numbers go clockwise from 1, starting at the top-left triangle at each  ‘level’ of a triad. Thus the top-left sites all start with a ‘1’, and the top-left within those with ‘11’.</a:t>
            </a:r>
            <a:endParaRPr sz="1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4B951-7EB9-EF43-1611-0753C22C120C}"/>
              </a:ext>
            </a:extLst>
          </p:cNvPr>
          <p:cNvSpPr txBox="1"/>
          <p:nvPr/>
        </p:nvSpPr>
        <p:spPr>
          <a:xfrm>
            <a:off x="75375" y="95416"/>
            <a:ext cx="4200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EcoFracNet</a:t>
            </a:r>
            <a:r>
              <a:rPr lang="en-US" sz="2800" b="1" dirty="0"/>
              <a:t> plot design</a:t>
            </a:r>
            <a:endParaRPr lang="nl-NL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12B29F9-17C8-085D-4661-D95C87773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609600"/>
            <a:ext cx="573405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1345AE-692B-1DE0-0A35-05D564C454BD}"/>
              </a:ext>
            </a:extLst>
          </p:cNvPr>
          <p:cNvSpPr txBox="1"/>
          <p:nvPr/>
        </p:nvSpPr>
        <p:spPr>
          <a:xfrm>
            <a:off x="75375" y="95416"/>
            <a:ext cx="4499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MicroFracNet</a:t>
            </a:r>
            <a:r>
              <a:rPr lang="en-US" sz="2800" b="1" dirty="0"/>
              <a:t> plot design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381512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24B951-7EB9-EF43-1611-0753C22C120C}"/>
              </a:ext>
            </a:extLst>
          </p:cNvPr>
          <p:cNvSpPr txBox="1"/>
          <p:nvPr/>
        </p:nvSpPr>
        <p:spPr>
          <a:xfrm>
            <a:off x="75375" y="95416"/>
            <a:ext cx="4499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MicroFracNet</a:t>
            </a:r>
            <a:r>
              <a:rPr lang="en-US" sz="2800" b="1" dirty="0"/>
              <a:t> plot design</a:t>
            </a:r>
            <a:endParaRPr lang="nl-NL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33025C-BD26-31C0-6B1F-0389BE260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577" y="584346"/>
            <a:ext cx="5931205" cy="3988005"/>
          </a:xfrm>
          <a:prstGeom prst="rect">
            <a:avLst/>
          </a:prstGeom>
        </p:spPr>
      </p:pic>
      <p:sp>
        <p:nvSpPr>
          <p:cNvPr id="5" name="Google Shape;139;p13">
            <a:extLst>
              <a:ext uri="{FF2B5EF4-FFF2-40B4-BE49-F238E27FC236}">
                <a16:creationId xmlns:a16="http://schemas.microsoft.com/office/drawing/2014/main" id="{A1450998-CDE5-A7B4-D631-210049067060}"/>
              </a:ext>
            </a:extLst>
          </p:cNvPr>
          <p:cNvSpPr txBox="1"/>
          <p:nvPr/>
        </p:nvSpPr>
        <p:spPr>
          <a:xfrm>
            <a:off x="0" y="3851460"/>
            <a:ext cx="3220278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Note: numbers go clockwise from 1, starting at the top-left triangle at each  ‘level’ of a triad. Thus the top-left sites all start with a ‘1’, and the top-left within those with ‘11’. For a zoom-in of the bottom triangle, see next slide.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Numbering is chosen so that location of a plot within the design is harder to mess up.</a:t>
            </a: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1616468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 txBox="1"/>
          <p:nvPr/>
        </p:nvSpPr>
        <p:spPr>
          <a:xfrm>
            <a:off x="75375" y="4514400"/>
            <a:ext cx="44967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Note: numbers go clockwise from 1, starting at the top-left triangle at each  ‘level’ of a triad. Thus the top-left sites all start with a ‘1’, and the top-left within those with ‘11’. For a zoom-in of the bottom triangle, see next slide.</a:t>
            </a:r>
            <a:endParaRPr sz="1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4B951-7EB9-EF43-1611-0753C22C120C}"/>
              </a:ext>
            </a:extLst>
          </p:cNvPr>
          <p:cNvSpPr txBox="1"/>
          <p:nvPr/>
        </p:nvSpPr>
        <p:spPr>
          <a:xfrm>
            <a:off x="75375" y="95416"/>
            <a:ext cx="6255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MicroFracNet</a:t>
            </a:r>
            <a:r>
              <a:rPr lang="en-US" sz="2800" b="1" dirty="0"/>
              <a:t> plot design – zoom in</a:t>
            </a:r>
            <a:endParaRPr lang="nl-NL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5EAF84-7079-876D-E310-70E5C0543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719" y="701579"/>
            <a:ext cx="5092962" cy="374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3245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Office PowerPoint</Application>
  <PresentationFormat>On-screen Show (16:9)</PresentationFormat>
  <Paragraphs>48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Lembrechts, J.J. (Jonas)</cp:lastModifiedBy>
  <cp:revision>1</cp:revision>
  <dcterms:modified xsi:type="dcterms:W3CDTF">2025-02-10T21:51:48Z</dcterms:modified>
</cp:coreProperties>
</file>